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Average"/>
      <p:regular r:id="rId39"/>
    </p:embeddedFont>
    <p:embeddedFont>
      <p:font typeface="Oswald"/>
      <p:regular r:id="rId40"/>
      <p:bold r:id="rId41"/>
    </p:embeddedFon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Katherine May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6FF7A7-ADD8-40CE-AADD-077C1473C63C}">
  <a:tblStyle styleId="{CD6FF7A7-ADD8-40CE-AADD-077C1473C6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D8CD589-7FB6-4128-8A02-11F4F466F1B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4.xml"/><Relationship Id="rId42" Type="http://schemas.openxmlformats.org/officeDocument/2006/relationships/font" Target="fonts/CenturyGothic-regular.fntdata"/><Relationship Id="rId41" Type="http://schemas.openxmlformats.org/officeDocument/2006/relationships/font" Target="fonts/Oswald-bold.fntdata"/><Relationship Id="rId22" Type="http://schemas.openxmlformats.org/officeDocument/2006/relationships/slide" Target="slides/slide16.xml"/><Relationship Id="rId44" Type="http://schemas.openxmlformats.org/officeDocument/2006/relationships/font" Target="fonts/CenturyGothic-italic.fntdata"/><Relationship Id="rId21" Type="http://schemas.openxmlformats.org/officeDocument/2006/relationships/slide" Target="slides/slide15.xml"/><Relationship Id="rId43" Type="http://schemas.openxmlformats.org/officeDocument/2006/relationships/font" Target="fonts/CenturyGothic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Average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5-08T21:37:52.707">
    <p:pos x="6000" y="0"/>
    <p:text>+zhang035@cougars.csusm.edu
_Assigned to Andrew Zhang_</p:text>
  </p:cm>
  <p:cm authorId="0" idx="2" dt="2018-05-08T21:00:33.520">
    <p:pos x="6000" y="100"/>
    <p:text>+zhang035@cougars.csusm.edu</p:text>
  </p:cm>
  <p:cm authorId="0" idx="3" dt="2018-05-08T21:37:52.707">
    <p:pos x="6000" y="200"/>
    <p:text>+zhang035@cougars.csusm.edu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Vanessa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Kathy	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180300" y="3330250"/>
            <a:ext cx="9144000" cy="10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LITTER DETECTION ALGORITHM</a:t>
            </a:r>
            <a:endParaRPr sz="60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409975" y="4084550"/>
            <a:ext cx="85902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Gregory Seda, Malialosa Tapule, Andrew Zhang, </a:t>
            </a:r>
            <a:endParaRPr sz="1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Christopher Banci, Vanessa Joerns, Katherine Mayo</a:t>
            </a:r>
            <a:endParaRPr sz="1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" name="Shape 56"/>
          <p:cNvCxnSpPr/>
          <p:nvPr/>
        </p:nvCxnSpPr>
        <p:spPr>
          <a:xfrm>
            <a:off x="180300" y="3158550"/>
            <a:ext cx="8770500" cy="3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b="7961" l="11220" r="11553" t="5593"/>
          <a:stretch/>
        </p:blipFill>
        <p:spPr>
          <a:xfrm>
            <a:off x="2345200" y="2157850"/>
            <a:ext cx="1845985" cy="78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hape 58"/>
          <p:cNvCxnSpPr/>
          <p:nvPr/>
        </p:nvCxnSpPr>
        <p:spPr>
          <a:xfrm>
            <a:off x="4465550" y="2154050"/>
            <a:ext cx="0" cy="8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775" y="2165250"/>
            <a:ext cx="1457825" cy="7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597425"/>
            <a:ext cx="33714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WORK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BREAKDOWN STRUCTURE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500" y="705750"/>
            <a:ext cx="4521783" cy="42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2914484" y="3879710"/>
            <a:ext cx="5791500" cy="7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11612" y="3879710"/>
            <a:ext cx="3055800" cy="799500"/>
          </a:xfrm>
          <a:prstGeom prst="homePlate">
            <a:avLst>
              <a:gd fmla="val 26719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914484" y="2965310"/>
            <a:ext cx="5791500" cy="7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411612" y="2965310"/>
            <a:ext cx="3055800" cy="799500"/>
          </a:xfrm>
          <a:prstGeom prst="homePlate">
            <a:avLst>
              <a:gd fmla="val 26719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Shape 174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Shape 175"/>
          <p:cNvSpPr txBox="1"/>
          <p:nvPr/>
        </p:nvSpPr>
        <p:spPr>
          <a:xfrm>
            <a:off x="324900" y="679000"/>
            <a:ext cx="84942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ACCRUED PROJECT COST: </a:t>
            </a:r>
            <a:r>
              <a:rPr lang="en" sz="42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  <a:endParaRPr sz="42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                  </a:t>
            </a:r>
            <a:r>
              <a:rPr lang="en" sz="6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$25,980.46 </a:t>
            </a:r>
            <a:endParaRPr sz="60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563400" y="3021673"/>
            <a:ext cx="24225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LABOR COST</a:t>
            </a:r>
            <a:endParaRPr sz="2400">
              <a:solidFill>
                <a:srgbClr val="374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563388" y="3908138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RESOURCE COST</a:t>
            </a:r>
            <a:endParaRPr sz="2400">
              <a:solidFill>
                <a:srgbClr val="374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3580365" y="2956296"/>
            <a:ext cx="51117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37474F"/>
                </a:solidFill>
              </a:rPr>
              <a:t>Each member charges $25/hour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37474F"/>
                </a:solidFill>
              </a:rPr>
              <a:t>Total of 6 members in group</a:t>
            </a:r>
            <a:endParaRPr sz="1800">
              <a:solidFill>
                <a:srgbClr val="37474F"/>
              </a:solidFill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3580375" y="3820750"/>
            <a:ext cx="51117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37474F"/>
                </a:solidFill>
              </a:rPr>
              <a:t>Upgraded EC2 Server:</a:t>
            </a:r>
            <a:endParaRPr sz="1800">
              <a:solidFill>
                <a:srgbClr val="37474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Average"/>
              <a:buChar char="○"/>
            </a:pPr>
            <a:r>
              <a:rPr b="1" lang="en" sz="1800">
                <a:solidFill>
                  <a:srgbClr val="37474F"/>
                </a:solidFill>
              </a:rPr>
              <a:t>T2.x2large Ubuntu</a:t>
            </a:r>
            <a:r>
              <a:rPr lang="en" sz="1800">
                <a:solidFill>
                  <a:srgbClr val="37474F"/>
                </a:solidFill>
              </a:rPr>
              <a:t> @ .376¢/hour</a:t>
            </a:r>
            <a:endParaRPr sz="1800">
              <a:solidFill>
                <a:srgbClr val="37474F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Average"/>
              <a:buChar char="○"/>
            </a:pPr>
            <a:r>
              <a:rPr b="1" lang="en" sz="1800">
                <a:solidFill>
                  <a:srgbClr val="37474F"/>
                </a:solidFill>
              </a:rPr>
              <a:t>P2.xlarge Ubuntu</a:t>
            </a:r>
            <a:r>
              <a:rPr lang="en" sz="1800">
                <a:solidFill>
                  <a:srgbClr val="37474F"/>
                </a:solidFill>
              </a:rPr>
              <a:t> @ .319¢/hour</a:t>
            </a:r>
            <a:endParaRPr sz="1800">
              <a:solidFill>
                <a:srgbClr val="37474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66025" y="713175"/>
            <a:ext cx="63051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COST</a:t>
            </a: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 BREAKDOWN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5" name="Shape 185"/>
          <p:cNvCxnSpPr/>
          <p:nvPr/>
        </p:nvCxnSpPr>
        <p:spPr>
          <a:xfrm>
            <a:off x="244450" y="493425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Shape 186"/>
          <p:cNvSpPr/>
          <p:nvPr/>
        </p:nvSpPr>
        <p:spPr>
          <a:xfrm>
            <a:off x="466025" y="2681538"/>
            <a:ext cx="1153500" cy="481800"/>
          </a:xfrm>
          <a:prstGeom prst="homePlate">
            <a:avLst>
              <a:gd fmla="val 26719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7" name="Shape 187"/>
          <p:cNvSpPr txBox="1"/>
          <p:nvPr/>
        </p:nvSpPr>
        <p:spPr>
          <a:xfrm>
            <a:off x="466023" y="2724288"/>
            <a:ext cx="1153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SERVER COST</a:t>
            </a:r>
            <a:endParaRPr sz="1200">
              <a:solidFill>
                <a:srgbClr val="374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466025" y="3213813"/>
            <a:ext cx="1153500" cy="481800"/>
          </a:xfrm>
          <a:prstGeom prst="homePlate">
            <a:avLst>
              <a:gd fmla="val 26719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9" name="Shape 189"/>
          <p:cNvSpPr txBox="1"/>
          <p:nvPr/>
        </p:nvSpPr>
        <p:spPr>
          <a:xfrm>
            <a:off x="466023" y="3256563"/>
            <a:ext cx="1153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LABOR COST</a:t>
            </a:r>
            <a:endParaRPr sz="1200">
              <a:solidFill>
                <a:srgbClr val="374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0" name="Shape 19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000" y="1543275"/>
            <a:ext cx="5328226" cy="329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Shape 191"/>
          <p:cNvSpPr txBox="1"/>
          <p:nvPr/>
        </p:nvSpPr>
        <p:spPr>
          <a:xfrm>
            <a:off x="1659475" y="3281325"/>
            <a:ext cx="1191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$25,731.25 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1659475" y="2749063"/>
            <a:ext cx="1022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$249.21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35025" y="1973550"/>
            <a:ext cx="85980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DEVELOPMENT PROCESS</a:t>
            </a:r>
            <a:endParaRPr sz="72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597425"/>
            <a:ext cx="63051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TOOLS AND RESOURCES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473125"/>
            <a:ext cx="5772300" cy="3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ALGORITHM</a:t>
            </a:r>
            <a:endParaRPr sz="24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Google’s open source TensorFlow API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Amazon EC2  Server used for processing power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Jupyter Notebook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DATASET</a:t>
            </a:r>
            <a:endParaRPr sz="24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LabelImg Software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Students (“Human Coders”) from Professor Woodcock’s class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3000+ street images taken from Google Maps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600" y="1490675"/>
            <a:ext cx="2361800" cy="14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775" y="2888425"/>
            <a:ext cx="1883826" cy="10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400" y="2904234"/>
            <a:ext cx="1883825" cy="187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90125" y="553350"/>
            <a:ext cx="49725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DATASET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3" name="Shape 213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Shape 214"/>
          <p:cNvSpPr txBox="1"/>
          <p:nvPr/>
        </p:nvSpPr>
        <p:spPr>
          <a:xfrm>
            <a:off x="214175" y="1442450"/>
            <a:ext cx="33096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 to gather thousands of static street view images from Google Maps in the US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Code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‘Labelimg’ Software - to box and label all the litter pieces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Boxed images will be used to train Object Detection Algorithm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3000 coded images used in Dataset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23136" t="0"/>
          <a:stretch/>
        </p:blipFill>
        <p:spPr>
          <a:xfrm>
            <a:off x="4319600" y="2742900"/>
            <a:ext cx="3742875" cy="23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325" y="651437"/>
            <a:ext cx="4183100" cy="19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90125" y="553350"/>
            <a:ext cx="49725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OBJECT DETECTION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2" name="Shape 222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900" y="662000"/>
            <a:ext cx="4501051" cy="30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99900" y="1327650"/>
            <a:ext cx="3698100" cy="3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Prototype I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○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 detects all objects found in an image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○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Boxes and shows 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accuracy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○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Ranking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[ 0 - 2 ] = 1		[ 3 - 5 ] = 2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[ 6 - 8 ] = 3		[ 9 +   ] = 4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Objects detected through RCNN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Prototype ll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○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to specialize in detecting litter only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275" y="3862775"/>
            <a:ext cx="2976300" cy="12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90125" y="553350"/>
            <a:ext cx="49725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31" name="Shape 231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Shape 232"/>
          <p:cNvSpPr txBox="1"/>
          <p:nvPr/>
        </p:nvSpPr>
        <p:spPr>
          <a:xfrm>
            <a:off x="341750" y="1410875"/>
            <a:ext cx="41676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Trained algorithm on AWS GPU server</a:t>
            </a:r>
            <a:endParaRPr sz="24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>
              <a:spcBef>
                <a:spcPts val="5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Dataset split into phases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>
              <a:spcBef>
                <a:spcPts val="50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80%-20% of images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>
              <a:spcBef>
                <a:spcPts val="50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Training, Testing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 training time: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1" marL="914400" rtl="0">
              <a:spcBef>
                <a:spcPts val="5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Century Gothic"/>
              <a:buChar char="○"/>
            </a:pPr>
            <a:r>
              <a:rPr lang="en" sz="24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~ </a:t>
            </a:r>
            <a:r>
              <a:rPr lang="en" sz="24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days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>
              <a:spcBef>
                <a:spcPts val="5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Regional Convolutional Neural Network (RCNN)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200" y="1524175"/>
            <a:ext cx="4250424" cy="26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597425"/>
            <a:ext cx="41460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END PRODUCT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Shape 240"/>
          <p:cNvSpPr txBox="1"/>
          <p:nvPr>
            <p:ph idx="1" type="body"/>
          </p:nvPr>
        </p:nvSpPr>
        <p:spPr>
          <a:xfrm>
            <a:off x="451400" y="2918100"/>
            <a:ext cx="3714300" cy="16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TYPES OF LITTER IDENTIFIED</a:t>
            </a:r>
            <a:endParaRPr sz="24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Bottles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Cardboard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Plastic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Paper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4513875" y="2918100"/>
            <a:ext cx="4543500" cy="16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TYPES OF LITTER NOT IDENTIFIED</a:t>
            </a:r>
            <a:endParaRPr sz="24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Trash Cans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Trash Bags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Furniture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1400" y="1524063"/>
            <a:ext cx="37143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ACCURACY</a:t>
            </a:r>
            <a:endParaRPr sz="24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Highest - 99%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Lowest - 50%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358775" y="1973550"/>
            <a:ext cx="22539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72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160625" y="671550"/>
            <a:ext cx="40509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MEET THE</a:t>
            </a: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0" l="887" r="61960" t="0"/>
          <a:stretch/>
        </p:blipFill>
        <p:spPr>
          <a:xfrm>
            <a:off x="-11100" y="1892975"/>
            <a:ext cx="1509275" cy="14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b="0" l="67415" r="0" t="0"/>
          <a:stretch/>
        </p:blipFill>
        <p:spPr>
          <a:xfrm>
            <a:off x="2956250" y="1854151"/>
            <a:ext cx="1509276" cy="146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b="0" l="0" r="64363" t="0"/>
          <a:stretch/>
        </p:blipFill>
        <p:spPr>
          <a:xfrm>
            <a:off x="4510775" y="1822025"/>
            <a:ext cx="1509274" cy="150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6">
            <a:alphaModFix/>
          </a:blip>
          <a:srcRect b="0" l="65846" r="0" t="0"/>
          <a:stretch/>
        </p:blipFill>
        <p:spPr>
          <a:xfrm>
            <a:off x="5986475" y="1746925"/>
            <a:ext cx="1620599" cy="1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7">
            <a:alphaModFix/>
          </a:blip>
          <a:srcRect b="0" l="3147" r="65342" t="0"/>
          <a:stretch/>
        </p:blipFill>
        <p:spPr>
          <a:xfrm>
            <a:off x="1498175" y="1767500"/>
            <a:ext cx="1422294" cy="162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Shape 71"/>
          <p:cNvPicPr preferRelativeResize="0"/>
          <p:nvPr/>
        </p:nvPicPr>
        <p:blipFill rotWithShape="1">
          <a:blip r:embed="rId8">
            <a:alphaModFix/>
          </a:blip>
          <a:srcRect b="7961" l="11220" r="11553" t="5593"/>
          <a:stretch/>
        </p:blipFill>
        <p:spPr>
          <a:xfrm>
            <a:off x="3690575" y="4150725"/>
            <a:ext cx="1620600" cy="68807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-76200" y="3243800"/>
            <a:ext cx="1699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Greg Seda</a:t>
            </a:r>
            <a:endParaRPr sz="13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Team Leader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1400075" y="3243800"/>
            <a:ext cx="1699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Malia Tapule</a:t>
            </a:r>
            <a:endParaRPr sz="13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Project Manager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2930825" y="3243800"/>
            <a:ext cx="1699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Andrew Zhang</a:t>
            </a:r>
            <a:endParaRPr sz="13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Programmer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4423638" y="3243800"/>
            <a:ext cx="1699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Chris Banci</a:t>
            </a:r>
            <a:endParaRPr sz="13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Programmer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5970450" y="3243800"/>
            <a:ext cx="1699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Vanessa Joerns</a:t>
            </a:r>
            <a:endParaRPr sz="13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Programmer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7523425" y="3243800"/>
            <a:ext cx="1699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Katherine Mayo</a:t>
            </a:r>
            <a:endParaRPr sz="13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Documentation Specialist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9">
            <a:alphaModFix/>
          </a:blip>
          <a:srcRect b="14374" l="25608" r="12506" t="9890"/>
          <a:stretch/>
        </p:blipFill>
        <p:spPr>
          <a:xfrm>
            <a:off x="7599625" y="1768626"/>
            <a:ext cx="1509275" cy="156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50" y="250050"/>
            <a:ext cx="7966025" cy="47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1512" l="4764" r="1821" t="1541"/>
          <a:stretch/>
        </p:blipFill>
        <p:spPr>
          <a:xfrm>
            <a:off x="349859" y="23025"/>
            <a:ext cx="85205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0" y="376975"/>
            <a:ext cx="8484549" cy="40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41" y="110463"/>
            <a:ext cx="8929532" cy="45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00" y="354400"/>
            <a:ext cx="8891923" cy="43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9640"/>
            <a:ext cx="9143999" cy="496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25" y="267474"/>
            <a:ext cx="8126922" cy="47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74925"/>
            <a:ext cx="8486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00" y="225925"/>
            <a:ext cx="8741403" cy="46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7150"/>
            <a:ext cx="9144002" cy="52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597425"/>
            <a:ext cx="41460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CHALLENGES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3" name="Shape 283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84" name="Shape 284"/>
          <p:cNvGraphicFramePr/>
          <p:nvPr/>
        </p:nvGraphicFramePr>
        <p:xfrm>
          <a:off x="8001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{ED8CD589-7FB6-4128-8A02-11F4F466F1B7}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Century Gothic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Research</a:t>
                      </a:r>
                      <a:endParaRPr sz="18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Century Gothic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AWS server</a:t>
                      </a:r>
                      <a:endParaRPr sz="18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Century Gothic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Human Code</a:t>
                      </a:r>
                      <a:endParaRPr sz="18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Century Gothic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Understanding Neural Networks</a:t>
                      </a:r>
                      <a:endParaRPr sz="18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Century Gothic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Finalizing requirements</a:t>
                      </a:r>
                      <a:endParaRPr sz="18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303" y="1272888"/>
            <a:ext cx="3831625" cy="259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3781" r="5102" t="0"/>
          <a:stretch/>
        </p:blipFill>
        <p:spPr>
          <a:xfrm>
            <a:off x="6043825" y="1793000"/>
            <a:ext cx="2926624" cy="18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type="title"/>
          </p:nvPr>
        </p:nvSpPr>
        <p:spPr>
          <a:xfrm>
            <a:off x="311700" y="597425"/>
            <a:ext cx="41460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FUTURE ENHANCEMENTS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229175" y="2270300"/>
            <a:ext cx="5535900" cy="26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lang="en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Ranking system standards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lang="en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Expand to detecting specific types of litter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entury Gothic"/>
              <a:buChar char="○"/>
            </a:pPr>
            <a:r>
              <a:rPr lang="en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r>
              <a:rPr lang="en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ottles, cans, cardboard, plastic, paper, etc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lang="en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Interface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lang="en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Integrated dynamically with Google Streets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lang="en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Used on a national scale to highlight which areas in the US are most littered </a:t>
            </a:r>
            <a:endParaRPr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3" name="Shape 293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b="17856" l="30801" r="31749" t="21201"/>
          <a:stretch/>
        </p:blipFill>
        <p:spPr>
          <a:xfrm>
            <a:off x="5385250" y="736838"/>
            <a:ext cx="1743249" cy="165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2714050" y="2049750"/>
            <a:ext cx="40503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QUESTIONS ?</a:t>
            </a:r>
            <a:endParaRPr sz="60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2791000" y="1973550"/>
            <a:ext cx="35274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60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673625"/>
            <a:ext cx="3397500" cy="1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OBJECTIVE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250" y="3260000"/>
            <a:ext cx="2785375" cy="149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85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>
            <p:ph idx="1" type="body"/>
          </p:nvPr>
        </p:nvSpPr>
        <p:spPr>
          <a:xfrm>
            <a:off x="414725" y="1556325"/>
            <a:ext cx="82935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f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ixIT proposes to design an </a:t>
            </a:r>
            <a:r>
              <a:rPr lang="en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that takes images from Google Streets and </a:t>
            </a:r>
            <a:r>
              <a:rPr lang="en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identifies the presence of litter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558800" y="2489225"/>
            <a:ext cx="51816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ALGORITHM</a:t>
            </a:r>
            <a:endParaRPr sz="6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●  Will utilize the Google Streets API</a:t>
            </a:r>
            <a:endParaRPr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●  Will display the s</a:t>
            </a:r>
            <a:r>
              <a:rPr lang="en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treet image with   </a:t>
            </a:r>
            <a:endParaRPr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outlines of the litter that is visible along    </a:t>
            </a:r>
            <a:endParaRPr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with percentages based on the </a:t>
            </a:r>
            <a:endParaRPr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accuracy </a:t>
            </a:r>
            <a:endParaRPr sz="18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 			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597425"/>
            <a:ext cx="63051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PURPOSE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3" name="Shape 93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Shape 94"/>
          <p:cNvSpPr txBox="1"/>
          <p:nvPr>
            <p:ph idx="1" type="body"/>
          </p:nvPr>
        </p:nvSpPr>
        <p:spPr>
          <a:xfrm>
            <a:off x="297600" y="1292625"/>
            <a:ext cx="85488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Keep America Beautiful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aims to create a cleaner America and hosts community clean up events across the country.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However, their events are done without any strong statistical data.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With the data that could be taken from our algorithm, they will be able to identify the locations in the US that need clean up the most.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550" y="3562000"/>
            <a:ext cx="2418601" cy="13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3203" l="0" r="0" t="9749"/>
          <a:stretch/>
        </p:blipFill>
        <p:spPr>
          <a:xfrm>
            <a:off x="773925" y="3561998"/>
            <a:ext cx="2418601" cy="13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3340214" y="3596025"/>
            <a:ext cx="2176711" cy="13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618150" y="1973550"/>
            <a:ext cx="82569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lang="en" sz="72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MANAGEMENT</a:t>
            </a:r>
            <a:endParaRPr sz="72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597425"/>
            <a:ext cx="63051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TIMELINE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8" name="Shape 108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Shape 109"/>
          <p:cNvSpPr txBox="1"/>
          <p:nvPr/>
        </p:nvSpPr>
        <p:spPr>
          <a:xfrm>
            <a:off x="98700" y="1761450"/>
            <a:ext cx="3216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0</a:t>
            </a:r>
            <a:r>
              <a:rPr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Research </a:t>
            </a:r>
            <a:endParaRPr sz="1800">
              <a:solidFill>
                <a:srgbClr val="3747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98700" y="2218950"/>
            <a:ext cx="20475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1</a:t>
            </a:r>
            <a:r>
              <a:rPr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JAD 1</a:t>
            </a:r>
            <a:endParaRPr sz="1800">
              <a:solidFill>
                <a:srgbClr val="3747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8700" y="2702525"/>
            <a:ext cx="20475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2</a:t>
            </a:r>
            <a:r>
              <a:rPr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JAD 2</a:t>
            </a:r>
            <a:endParaRPr sz="1800">
              <a:solidFill>
                <a:srgbClr val="3747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98700" y="3133950"/>
            <a:ext cx="249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3</a:t>
            </a:r>
            <a:r>
              <a:rPr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Prototype 1</a:t>
            </a:r>
            <a:endParaRPr sz="1800">
              <a:solidFill>
                <a:srgbClr val="3747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98700" y="3591450"/>
            <a:ext cx="3815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4</a:t>
            </a:r>
            <a:r>
              <a:rPr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Prototype 2</a:t>
            </a:r>
            <a:endParaRPr sz="1800">
              <a:solidFill>
                <a:srgbClr val="3747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98700" y="4048950"/>
            <a:ext cx="22815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5</a:t>
            </a:r>
            <a:r>
              <a:rPr lang="en" sz="1800">
                <a:solidFill>
                  <a:srgbClr val="3747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Final</a:t>
            </a:r>
            <a:endParaRPr sz="1800">
              <a:solidFill>
                <a:srgbClr val="3747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3718200" y="1761450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01/30/18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4286675" y="2226900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02/07/18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5583575" y="3141900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03/15/18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195300" y="4048975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05/15/18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119" name="Shape 119"/>
          <p:cNvGraphicFramePr/>
          <p:nvPr/>
        </p:nvGraphicFramePr>
        <p:xfrm>
          <a:off x="2589288" y="13733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{CD6FF7A7-ADD8-40CE-AADD-077C1473C63C}</a:tableStyleId>
              </a:tblPr>
              <a:tblGrid>
                <a:gridCol w="1283500"/>
                <a:gridCol w="1283500"/>
                <a:gridCol w="1283500"/>
                <a:gridCol w="1283500"/>
                <a:gridCol w="1283500"/>
              </a:tblGrid>
              <a:tr h="410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7474F"/>
                          </a:solidFill>
                        </a:rPr>
                        <a:t>Jan</a:t>
                      </a:r>
                      <a:endParaRPr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7474F"/>
                          </a:solidFill>
                        </a:rPr>
                        <a:t>Feb</a:t>
                      </a:r>
                      <a:endParaRPr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7474F"/>
                          </a:solidFill>
                        </a:rPr>
                        <a:t>Mar</a:t>
                      </a:r>
                      <a:endParaRPr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7474F"/>
                          </a:solidFill>
                        </a:rPr>
                        <a:t>Apr</a:t>
                      </a:r>
                      <a:endParaRPr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7474F"/>
                          </a:solidFill>
                        </a:rPr>
                        <a:t>May</a:t>
                      </a:r>
                      <a:endParaRPr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7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747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descr="Timeline background shape" id="120" name="Shape 120"/>
          <p:cNvSpPr/>
          <p:nvPr/>
        </p:nvSpPr>
        <p:spPr>
          <a:xfrm>
            <a:off x="3276987" y="1825550"/>
            <a:ext cx="587400" cy="457500"/>
          </a:xfrm>
          <a:prstGeom prst="homePlate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</p:txBody>
      </p:sp>
      <p:sp>
        <p:nvSpPr>
          <p:cNvPr descr="Timeline background shape" id="121" name="Shape 121"/>
          <p:cNvSpPr/>
          <p:nvPr/>
        </p:nvSpPr>
        <p:spPr>
          <a:xfrm>
            <a:off x="3864513" y="2283050"/>
            <a:ext cx="587400" cy="457500"/>
          </a:xfrm>
          <a:prstGeom prst="homePlate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7105550" y="4113050"/>
            <a:ext cx="1205400" cy="441600"/>
          </a:xfrm>
          <a:prstGeom prst="homePlate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</p:txBody>
      </p:sp>
      <p:sp>
        <p:nvSpPr>
          <p:cNvPr descr="Timeline background shape" id="123" name="Shape 123"/>
          <p:cNvSpPr/>
          <p:nvPr/>
        </p:nvSpPr>
        <p:spPr>
          <a:xfrm>
            <a:off x="4596588" y="2756450"/>
            <a:ext cx="587400" cy="457500"/>
          </a:xfrm>
          <a:prstGeom prst="homePlate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</p:txBody>
      </p:sp>
      <p:sp>
        <p:nvSpPr>
          <p:cNvPr descr="Timeline background shape" id="124" name="Shape 124"/>
          <p:cNvSpPr/>
          <p:nvPr/>
        </p:nvSpPr>
        <p:spPr>
          <a:xfrm>
            <a:off x="5183988" y="3206000"/>
            <a:ext cx="587400" cy="457500"/>
          </a:xfrm>
          <a:prstGeom prst="homePlate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</p:txBody>
      </p:sp>
      <p:sp>
        <p:nvSpPr>
          <p:cNvPr descr="Timeline background shape" id="125" name="Shape 125"/>
          <p:cNvSpPr/>
          <p:nvPr/>
        </p:nvSpPr>
        <p:spPr>
          <a:xfrm>
            <a:off x="5771388" y="3663500"/>
            <a:ext cx="1330200" cy="457500"/>
          </a:xfrm>
          <a:prstGeom prst="homePlate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3864375" y="1825550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01/30/18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4432850" y="2291000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02/07/18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142350" y="2748500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02/22/18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5729750" y="3206000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03/15/18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6962525" y="3671450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04/12/18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8195300" y="4113050"/>
            <a:ext cx="83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05/15/18</a:t>
            </a:r>
            <a:endParaRPr sz="12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66025" y="713175"/>
            <a:ext cx="63051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HOURS BREAKDOWN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37" name="Shape 137"/>
          <p:cNvCxnSpPr/>
          <p:nvPr/>
        </p:nvCxnSpPr>
        <p:spPr>
          <a:xfrm>
            <a:off x="244450" y="493425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Shape 138" title="Estimated Hours vs. Actual Hour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214" y="1581124"/>
            <a:ext cx="5776836" cy="304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Shape 139"/>
          <p:cNvSpPr/>
          <p:nvPr/>
        </p:nvSpPr>
        <p:spPr>
          <a:xfrm>
            <a:off x="466025" y="2596975"/>
            <a:ext cx="1153500" cy="481800"/>
          </a:xfrm>
          <a:prstGeom prst="homePlate">
            <a:avLst>
              <a:gd fmla="val 26719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0" name="Shape 140"/>
          <p:cNvSpPr txBox="1"/>
          <p:nvPr/>
        </p:nvSpPr>
        <p:spPr>
          <a:xfrm>
            <a:off x="466023" y="2639725"/>
            <a:ext cx="1153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SERVER HOURS</a:t>
            </a:r>
            <a:endParaRPr sz="1200">
              <a:solidFill>
                <a:srgbClr val="374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66025" y="3129250"/>
            <a:ext cx="1153500" cy="481800"/>
          </a:xfrm>
          <a:prstGeom prst="homePlate">
            <a:avLst>
              <a:gd fmla="val 26719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2" name="Shape 142"/>
          <p:cNvSpPr txBox="1"/>
          <p:nvPr/>
        </p:nvSpPr>
        <p:spPr>
          <a:xfrm>
            <a:off x="466023" y="3172000"/>
            <a:ext cx="1153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LABOR HOURS</a:t>
            </a:r>
            <a:endParaRPr sz="1200">
              <a:solidFill>
                <a:srgbClr val="374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1667075" y="3196750"/>
            <a:ext cx="1022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1029.25</a:t>
            </a:r>
            <a:endParaRPr b="1" sz="900">
              <a:solidFill>
                <a:srgbClr val="37474F"/>
              </a:solidFill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1667075" y="2664475"/>
            <a:ext cx="1022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1448.66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44900" y="617200"/>
            <a:ext cx="59475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REQUIREMENTS MATRIX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0" name="Shape 150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600" y="1467925"/>
            <a:ext cx="7001688" cy="35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597425"/>
            <a:ext cx="33714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PRODUCT BREAKDOWN STRUCTURE</a:t>
            </a:r>
            <a:endParaRPr sz="4800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90125" y="519150"/>
            <a:ext cx="8770500" cy="3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500" y="705750"/>
            <a:ext cx="4486675" cy="42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